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6" r:id="rId13"/>
    <p:sldId id="277" r:id="rId14"/>
    <p:sldId id="266" r:id="rId15"/>
    <p:sldId id="267" r:id="rId16"/>
    <p:sldId id="269" r:id="rId17"/>
    <p:sldId id="268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2" r:id="rId26"/>
    <p:sldId id="283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i Hansen" userId="bcafb5cc-c472-48e4-901a-b2958ad60e60" providerId="ADAL" clId="{CE10F472-C0BA-4D20-BE41-D27419EE9B96}"/>
    <pc:docChg chg="custSel modSld">
      <pc:chgData name="Carli Hansen" userId="bcafb5cc-c472-48e4-901a-b2958ad60e60" providerId="ADAL" clId="{CE10F472-C0BA-4D20-BE41-D27419EE9B96}" dt="2022-12-06T19:05:30.965" v="287" actId="20577"/>
      <pc:docMkLst>
        <pc:docMk/>
      </pc:docMkLst>
      <pc:sldChg chg="modSp mod">
        <pc:chgData name="Carli Hansen" userId="bcafb5cc-c472-48e4-901a-b2958ad60e60" providerId="ADAL" clId="{CE10F472-C0BA-4D20-BE41-D27419EE9B96}" dt="2022-12-06T18:54:03.415" v="54" actId="20577"/>
        <pc:sldMkLst>
          <pc:docMk/>
          <pc:sldMk cId="0" sldId="256"/>
        </pc:sldMkLst>
        <pc:spChg chg="mod">
          <ac:chgData name="Carli Hansen" userId="bcafb5cc-c472-48e4-901a-b2958ad60e60" providerId="ADAL" clId="{CE10F472-C0BA-4D20-BE41-D27419EE9B96}" dt="2022-12-06T18:53:56.687" v="2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Carli Hansen" userId="bcafb5cc-c472-48e4-901a-b2958ad60e60" providerId="ADAL" clId="{CE10F472-C0BA-4D20-BE41-D27419EE9B96}" dt="2022-12-06T18:54:03.415" v="5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4:32.304" v="69" actId="15"/>
        <pc:sldMkLst>
          <pc:docMk/>
          <pc:sldMk cId="0" sldId="257"/>
        </pc:sldMkLst>
        <pc:spChg chg="mod">
          <ac:chgData name="Carli Hansen" userId="bcafb5cc-c472-48e4-901a-b2958ad60e60" providerId="ADAL" clId="{CE10F472-C0BA-4D20-BE41-D27419EE9B96}" dt="2022-12-06T18:54:32.304" v="69" actId="15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4:48.515" v="71" actId="1076"/>
        <pc:sldMkLst>
          <pc:docMk/>
          <pc:sldMk cId="0" sldId="258"/>
        </pc:sldMkLst>
        <pc:picChg chg="mod">
          <ac:chgData name="Carli Hansen" userId="bcafb5cc-c472-48e4-901a-b2958ad60e60" providerId="ADAL" clId="{CE10F472-C0BA-4D20-BE41-D27419EE9B96}" dt="2022-12-06T18:54:48.515" v="71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8:55:37.128" v="86" actId="20577"/>
        <pc:sldMkLst>
          <pc:docMk/>
          <pc:sldMk cId="0" sldId="259"/>
        </pc:sldMkLst>
        <pc:spChg chg="mod">
          <ac:chgData name="Carli Hansen" userId="bcafb5cc-c472-48e4-901a-b2958ad60e60" providerId="ADAL" clId="{CE10F472-C0BA-4D20-BE41-D27419EE9B96}" dt="2022-12-06T18:55:37.128" v="86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5:21.614" v="73" actId="1076"/>
        <pc:sldMkLst>
          <pc:docMk/>
          <pc:sldMk cId="0" sldId="260"/>
        </pc:sldMkLst>
        <pc:picChg chg="mod modCrop">
          <ac:chgData name="Carli Hansen" userId="bcafb5cc-c472-48e4-901a-b2958ad60e60" providerId="ADAL" clId="{CE10F472-C0BA-4D20-BE41-D27419EE9B96}" dt="2022-12-06T18:55:21.614" v="73" actId="1076"/>
          <ac:picMkLst>
            <pc:docMk/>
            <pc:sldMk cId="0" sldId="260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8:55:33.778" v="85" actId="20577"/>
        <pc:sldMkLst>
          <pc:docMk/>
          <pc:sldMk cId="0" sldId="261"/>
        </pc:sldMkLst>
        <pc:spChg chg="mod">
          <ac:chgData name="Carli Hansen" userId="bcafb5cc-c472-48e4-901a-b2958ad60e60" providerId="ADAL" clId="{CE10F472-C0BA-4D20-BE41-D27419EE9B96}" dt="2022-12-06T18:55:33.778" v="85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5:56.398" v="87" actId="1076"/>
        <pc:sldMkLst>
          <pc:docMk/>
          <pc:sldMk cId="0" sldId="262"/>
        </pc:sldMkLst>
        <pc:picChg chg="mod">
          <ac:chgData name="Carli Hansen" userId="bcafb5cc-c472-48e4-901a-b2958ad60e60" providerId="ADAL" clId="{CE10F472-C0BA-4D20-BE41-D27419EE9B96}" dt="2022-12-06T18:55:56.398" v="87" actId="1076"/>
          <ac:picMkLst>
            <pc:docMk/>
            <pc:sldMk cId="0" sldId="262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8:56:36.147" v="92" actId="20577"/>
        <pc:sldMkLst>
          <pc:docMk/>
          <pc:sldMk cId="0" sldId="263"/>
        </pc:sldMkLst>
        <pc:spChg chg="mod">
          <ac:chgData name="Carli Hansen" userId="bcafb5cc-c472-48e4-901a-b2958ad60e60" providerId="ADAL" clId="{CE10F472-C0BA-4D20-BE41-D27419EE9B96}" dt="2022-12-06T18:56:01.315" v="90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Carli Hansen" userId="bcafb5cc-c472-48e4-901a-b2958ad60e60" providerId="ADAL" clId="{CE10F472-C0BA-4D20-BE41-D27419EE9B96}" dt="2022-12-06T18:56:36.147" v="92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6:47.752" v="94" actId="1076"/>
        <pc:sldMkLst>
          <pc:docMk/>
          <pc:sldMk cId="0" sldId="264"/>
        </pc:sldMkLst>
        <pc:picChg chg="mod">
          <ac:chgData name="Carli Hansen" userId="bcafb5cc-c472-48e4-901a-b2958ad60e60" providerId="ADAL" clId="{CE10F472-C0BA-4D20-BE41-D27419EE9B96}" dt="2022-12-06T18:56:47.752" v="94" actId="1076"/>
          <ac:picMkLst>
            <pc:docMk/>
            <pc:sldMk cId="0" sldId="264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8:58:34.138" v="103" actId="20577"/>
        <pc:sldMkLst>
          <pc:docMk/>
          <pc:sldMk cId="0" sldId="265"/>
        </pc:sldMkLst>
        <pc:spChg chg="mod">
          <ac:chgData name="Carli Hansen" userId="bcafb5cc-c472-48e4-901a-b2958ad60e60" providerId="ADAL" clId="{CE10F472-C0BA-4D20-BE41-D27419EE9B96}" dt="2022-12-06T18:58:34.138" v="103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0:40.054" v="119" actId="1076"/>
        <pc:sldMkLst>
          <pc:docMk/>
          <pc:sldMk cId="0" sldId="266"/>
        </pc:sldMkLst>
        <pc:picChg chg="mod">
          <ac:chgData name="Carli Hansen" userId="bcafb5cc-c472-48e4-901a-b2958ad60e60" providerId="ADAL" clId="{CE10F472-C0BA-4D20-BE41-D27419EE9B96}" dt="2022-12-06T19:00:40.054" v="119" actId="1076"/>
          <ac:picMkLst>
            <pc:docMk/>
            <pc:sldMk cId="0" sldId="266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8:59:33.879" v="114" actId="20577"/>
        <pc:sldMkLst>
          <pc:docMk/>
          <pc:sldMk cId="0" sldId="267"/>
        </pc:sldMkLst>
        <pc:spChg chg="mod">
          <ac:chgData name="Carli Hansen" userId="bcafb5cc-c472-48e4-901a-b2958ad60e60" providerId="ADAL" clId="{CE10F472-C0BA-4D20-BE41-D27419EE9B96}" dt="2022-12-06T18:59:33.879" v="114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0:36.685" v="118" actId="1076"/>
        <pc:sldMkLst>
          <pc:docMk/>
          <pc:sldMk cId="0" sldId="268"/>
        </pc:sldMkLst>
        <pc:picChg chg="mod">
          <ac:chgData name="Carli Hansen" userId="bcafb5cc-c472-48e4-901a-b2958ad60e60" providerId="ADAL" clId="{CE10F472-C0BA-4D20-BE41-D27419EE9B96}" dt="2022-12-06T19:00:36.685" v="118" actId="1076"/>
          <ac:picMkLst>
            <pc:docMk/>
            <pc:sldMk cId="0" sldId="268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9:00:32.236" v="117" actId="1076"/>
        <pc:sldMkLst>
          <pc:docMk/>
          <pc:sldMk cId="0" sldId="272"/>
        </pc:sldMkLst>
        <pc:picChg chg="mod">
          <ac:chgData name="Carli Hansen" userId="bcafb5cc-c472-48e4-901a-b2958ad60e60" providerId="ADAL" clId="{CE10F472-C0BA-4D20-BE41-D27419EE9B96}" dt="2022-12-06T19:00:32.236" v="117" actId="1076"/>
          <ac:picMkLst>
            <pc:docMk/>
            <pc:sldMk cId="0" sldId="272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9:01:15.233" v="128" actId="20577"/>
        <pc:sldMkLst>
          <pc:docMk/>
          <pc:sldMk cId="0" sldId="273"/>
        </pc:sldMkLst>
        <pc:spChg chg="mod">
          <ac:chgData name="Carli Hansen" userId="bcafb5cc-c472-48e4-901a-b2958ad60e60" providerId="ADAL" clId="{CE10F472-C0BA-4D20-BE41-D27419EE9B96}" dt="2022-12-06T19:01:02.338" v="127" actId="20577"/>
          <ac:spMkLst>
            <pc:docMk/>
            <pc:sldMk cId="0" sldId="273"/>
            <ac:spMk id="2" creationId="{00000000-0000-0000-0000-000000000000}"/>
          </ac:spMkLst>
        </pc:spChg>
        <pc:spChg chg="mod">
          <ac:chgData name="Carli Hansen" userId="bcafb5cc-c472-48e4-901a-b2958ad60e60" providerId="ADAL" clId="{CE10F472-C0BA-4D20-BE41-D27419EE9B96}" dt="2022-12-06T19:01:15.233" v="128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1:40.030" v="135" actId="1076"/>
        <pc:sldMkLst>
          <pc:docMk/>
          <pc:sldMk cId="0" sldId="274"/>
        </pc:sldMkLst>
        <pc:spChg chg="mod">
          <ac:chgData name="Carli Hansen" userId="bcafb5cc-c472-48e4-901a-b2958ad60e60" providerId="ADAL" clId="{CE10F472-C0BA-4D20-BE41-D27419EE9B96}" dt="2022-12-06T19:01:28.306" v="134" actId="20577"/>
          <ac:spMkLst>
            <pc:docMk/>
            <pc:sldMk cId="0" sldId="274"/>
            <ac:spMk id="2" creationId="{00000000-0000-0000-0000-000000000000}"/>
          </ac:spMkLst>
        </pc:spChg>
        <pc:picChg chg="mod">
          <ac:chgData name="Carli Hansen" userId="bcafb5cc-c472-48e4-901a-b2958ad60e60" providerId="ADAL" clId="{CE10F472-C0BA-4D20-BE41-D27419EE9B96}" dt="2022-12-06T19:01:40.030" v="135" actId="1076"/>
          <ac:picMkLst>
            <pc:docMk/>
            <pc:sldMk cId="0" sldId="274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9:01:51.526" v="145" actId="20577"/>
        <pc:sldMkLst>
          <pc:docMk/>
          <pc:sldMk cId="0" sldId="275"/>
        </pc:sldMkLst>
        <pc:spChg chg="mod">
          <ac:chgData name="Carli Hansen" userId="bcafb5cc-c472-48e4-901a-b2958ad60e60" providerId="ADAL" clId="{CE10F472-C0BA-4D20-BE41-D27419EE9B96}" dt="2022-12-06T19:01:51.526" v="145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7:37.168" v="99" actId="20577"/>
        <pc:sldMkLst>
          <pc:docMk/>
          <pc:sldMk cId="0" sldId="276"/>
        </pc:sldMkLst>
        <pc:spChg chg="mod">
          <ac:chgData name="Carli Hansen" userId="bcafb5cc-c472-48e4-901a-b2958ad60e60" providerId="ADAL" clId="{CE10F472-C0BA-4D20-BE41-D27419EE9B96}" dt="2022-12-06T18:57:37.168" v="99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8:59:15.564" v="110" actId="20577"/>
        <pc:sldMkLst>
          <pc:docMk/>
          <pc:sldMk cId="0" sldId="277"/>
        </pc:sldMkLst>
        <pc:spChg chg="mod">
          <ac:chgData name="Carli Hansen" userId="bcafb5cc-c472-48e4-901a-b2958ad60e60" providerId="ADAL" clId="{CE10F472-C0BA-4D20-BE41-D27419EE9B96}" dt="2022-12-06T18:59:15.564" v="110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5:30.965" v="287" actId="20577"/>
        <pc:sldMkLst>
          <pc:docMk/>
          <pc:sldMk cId="0" sldId="278"/>
        </pc:sldMkLst>
        <pc:spChg chg="mod">
          <ac:chgData name="Carli Hansen" userId="bcafb5cc-c472-48e4-901a-b2958ad60e60" providerId="ADAL" clId="{CE10F472-C0BA-4D20-BE41-D27419EE9B96}" dt="2022-12-06T19:05:30.965" v="287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3:29.119" v="239" actId="20577"/>
        <pc:sldMkLst>
          <pc:docMk/>
          <pc:sldMk cId="3594632553" sldId="279"/>
        </pc:sldMkLst>
        <pc:spChg chg="mod">
          <ac:chgData name="Carli Hansen" userId="bcafb5cc-c472-48e4-901a-b2958ad60e60" providerId="ADAL" clId="{CE10F472-C0BA-4D20-BE41-D27419EE9B96}" dt="2022-12-06T19:03:29.119" v="239" actId="20577"/>
          <ac:spMkLst>
            <pc:docMk/>
            <pc:sldMk cId="3594632553" sldId="279"/>
            <ac:spMk id="2" creationId="{00000000-0000-0000-0000-000000000000}"/>
          </ac:spMkLst>
        </pc:spChg>
        <pc:spChg chg="mod">
          <ac:chgData name="Carli Hansen" userId="bcafb5cc-c472-48e4-901a-b2958ad60e60" providerId="ADAL" clId="{CE10F472-C0BA-4D20-BE41-D27419EE9B96}" dt="2022-12-06T19:02:37.911" v="209" actId="27636"/>
          <ac:spMkLst>
            <pc:docMk/>
            <pc:sldMk cId="3594632553" sldId="279"/>
            <ac:spMk id="4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4:21.642" v="270" actId="20577"/>
        <pc:sldMkLst>
          <pc:docMk/>
          <pc:sldMk cId="2004363617" sldId="280"/>
        </pc:sldMkLst>
        <pc:spChg chg="mod">
          <ac:chgData name="Carli Hansen" userId="bcafb5cc-c472-48e4-901a-b2958ad60e60" providerId="ADAL" clId="{CE10F472-C0BA-4D20-BE41-D27419EE9B96}" dt="2022-12-06T19:03:25.948" v="236" actId="20577"/>
          <ac:spMkLst>
            <pc:docMk/>
            <pc:sldMk cId="2004363617" sldId="280"/>
            <ac:spMk id="2" creationId="{00000000-0000-0000-0000-000000000000}"/>
          </ac:spMkLst>
        </pc:spChg>
        <pc:spChg chg="mod">
          <ac:chgData name="Carli Hansen" userId="bcafb5cc-c472-48e4-901a-b2958ad60e60" providerId="ADAL" clId="{CE10F472-C0BA-4D20-BE41-D27419EE9B96}" dt="2022-12-06T19:04:21.642" v="270" actId="20577"/>
          <ac:spMkLst>
            <pc:docMk/>
            <pc:sldMk cId="2004363617" sldId="280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CE10F472-C0BA-4D20-BE41-D27419EE9B96}" dt="2022-12-06T19:04:31.091" v="272" actId="1076"/>
        <pc:sldMkLst>
          <pc:docMk/>
          <pc:sldMk cId="934943309" sldId="282"/>
        </pc:sldMkLst>
        <pc:picChg chg="mod">
          <ac:chgData name="Carli Hansen" userId="bcafb5cc-c472-48e4-901a-b2958ad60e60" providerId="ADAL" clId="{CE10F472-C0BA-4D20-BE41-D27419EE9B96}" dt="2022-12-06T19:04:31.091" v="272" actId="1076"/>
          <ac:picMkLst>
            <pc:docMk/>
            <pc:sldMk cId="934943309" sldId="282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CE10F472-C0BA-4D20-BE41-D27419EE9B96}" dt="2022-12-06T19:04:57.643" v="276" actId="20577"/>
        <pc:sldMkLst>
          <pc:docMk/>
          <pc:sldMk cId="2439602210" sldId="283"/>
        </pc:sldMkLst>
        <pc:spChg chg="mod">
          <ac:chgData name="Carli Hansen" userId="bcafb5cc-c472-48e4-901a-b2958ad60e60" providerId="ADAL" clId="{CE10F472-C0BA-4D20-BE41-D27419EE9B96}" dt="2022-12-06T19:04:34.217" v="273" actId="20577"/>
          <ac:spMkLst>
            <pc:docMk/>
            <pc:sldMk cId="2439602210" sldId="283"/>
            <ac:spMk id="2" creationId="{00000000-0000-0000-0000-000000000000}"/>
          </ac:spMkLst>
        </pc:spChg>
        <pc:spChg chg="mod">
          <ac:chgData name="Carli Hansen" userId="bcafb5cc-c472-48e4-901a-b2958ad60e60" providerId="ADAL" clId="{CE10F472-C0BA-4D20-BE41-D27419EE9B96}" dt="2022-12-06T19:04:57.643" v="276" actId="20577"/>
          <ac:spMkLst>
            <pc:docMk/>
            <pc:sldMk cId="2439602210" sldId="28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3C4C-51AF-4142-BA28-1741CD4751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2F22-CBA3-40AA-A9BD-F2AFD2D6A2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Formulas</a:t>
            </a:r>
            <a:br>
              <a:rPr lang="en-US" dirty="0"/>
            </a:br>
            <a:r>
              <a:rPr lang="en-US" sz="3200" dirty="0"/>
              <a:t>For Quick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R. Garner, DePaul University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estimated SE is the estimated standard deviation of the sampling distribution, not of the real (“empirical”) variable.</a:t>
            </a:r>
          </a:p>
          <a:p>
            <a:r>
              <a:rPr lang="en-US" dirty="0"/>
              <a:t>Note: sample size makes a difference. Remember to divide by the SQUARE ROOT OF SAMPLE SIZE. </a:t>
            </a:r>
          </a:p>
          <a:p>
            <a:r>
              <a:rPr lang="en-US" dirty="0"/>
              <a:t>When we estimate the standard error from the SD of the sample, we should use the t-distribution for our hypothesis test and confidence interval.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slides show formulas that are part of linear regression analysis—a </a:t>
            </a:r>
            <a:r>
              <a:rPr lang="en-US" b="1" dirty="0"/>
              <a:t>linear model</a:t>
            </a:r>
            <a:r>
              <a:rPr lang="en-US" dirty="0"/>
              <a:t>, involving the ordinary least squares regression line.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 = [</a:t>
            </a:r>
            <a:r>
              <a:rPr lang="el-GR" dirty="0"/>
              <a:t>Σ</a:t>
            </a:r>
            <a:r>
              <a:rPr lang="en-US" dirty="0"/>
              <a:t> (</a:t>
            </a:r>
            <a:r>
              <a:rPr lang="en-US" dirty="0" err="1"/>
              <a:t>Z</a:t>
            </a:r>
            <a:r>
              <a:rPr lang="en-US" sz="1600" dirty="0" err="1"/>
              <a:t>x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sz="1800" dirty="0" err="1"/>
              <a:t>y</a:t>
            </a:r>
            <a:r>
              <a:rPr lang="en-US" dirty="0"/>
              <a:t>)]/n</a:t>
            </a:r>
          </a:p>
          <a:p>
            <a:r>
              <a:rPr lang="en-US" dirty="0"/>
              <a:t>The best way of thinking about r is as the pair-wise product of the Z scores for each case, summed up for all the cases and then divided by the number of cases.</a:t>
            </a:r>
          </a:p>
          <a:p>
            <a:r>
              <a:rPr lang="en-US" dirty="0"/>
              <a:t>“The average product-moment.”</a:t>
            </a:r>
          </a:p>
          <a:p>
            <a:r>
              <a:rPr lang="en-US" dirty="0"/>
              <a:t>The big Sigma here is the summation operator, telling us to sum up all of the Z-score products.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when we multiply the z-scores for each case?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the variables </a:t>
            </a:r>
            <a:r>
              <a:rPr lang="en-US" b="1" dirty="0"/>
              <a:t>line up positively </a:t>
            </a:r>
            <a:r>
              <a:rPr lang="en-US" dirty="0"/>
              <a:t>(more of one, more of the other), the product of the Z-scores will be large and positive; r close to +1. (Note: positives go with positives, negatives with negatives, so the product is positive.)</a:t>
            </a:r>
          </a:p>
          <a:p>
            <a:r>
              <a:rPr lang="en-US" dirty="0"/>
              <a:t>If the variables line up negatively (more of one, less of the other), the product of the Z-scores will be large and negative; r close to -1. (Positives are paired with negatives; the product is negative.)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line: slope coefficient</a:t>
            </a:r>
          </a:p>
        </p:txBody>
      </p:sp>
      <p:pic>
        <p:nvPicPr>
          <p:cNvPr id="4" name="Content Placeholder 3" descr="regression line-slope coe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171" y="1417638"/>
            <a:ext cx="635365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Regression line: slope for Y regressed on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formula is based on dividing the covariance of X and Y by the variance of X.</a:t>
            </a:r>
          </a:p>
          <a:p>
            <a:r>
              <a:rPr lang="en-US" dirty="0"/>
              <a:t>How much do the </a:t>
            </a:r>
            <a:r>
              <a:rPr lang="en-US" b="1" dirty="0"/>
              <a:t>two variables vary together</a:t>
            </a:r>
            <a:r>
              <a:rPr lang="en-US" dirty="0"/>
              <a:t>, for change in the X variable? </a:t>
            </a:r>
          </a:p>
          <a:p>
            <a:r>
              <a:rPr lang="en-US" dirty="0"/>
              <a:t>Notice it makes a difference which variable we designated X and which Y. This formula is not symmetric.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calculated b, the slope coefficient (preceding slides), we can use it in a formula with the mean of the X distribution and the mean of the Y distribution to find the constant term of the equation of the ordinary least squares line. Remember that b in this formula is the slope for “Y regressed on X.”</a:t>
            </a:r>
          </a:p>
          <a:p>
            <a:r>
              <a:rPr lang="en-US" dirty="0"/>
              <a:t>NEXT SLIDE PLEASE!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Regression: the constant term</a:t>
            </a:r>
          </a:p>
        </p:txBody>
      </p:sp>
      <p:pic>
        <p:nvPicPr>
          <p:cNvPr id="4" name="Content Placeholder 3" descr="regression line-const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125" y="1417638"/>
            <a:ext cx="6971750" cy="435953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R-squared is a Proportional Reduction in Error measure that tells us how good our linear model is—how much of the variation in Y was predictable from information about the variation of X. </a:t>
            </a:r>
          </a:p>
          <a:p>
            <a:r>
              <a:rPr lang="en-US" dirty="0"/>
              <a:t>The easy way to get it is to square r, the Pearson correlation coefficient.</a:t>
            </a:r>
          </a:p>
          <a:p>
            <a:r>
              <a:rPr lang="en-US" dirty="0"/>
              <a:t>The next slides show us more about how the formula for R-squared is derived as the ratio of “regression variance” to “total variance.”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R-squared: good/regression variance</a:t>
            </a:r>
          </a:p>
        </p:txBody>
      </p:sp>
      <p:pic>
        <p:nvPicPr>
          <p:cNvPr id="4" name="Content Placeholder 3" descr="R-squared Go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537" y="1417638"/>
            <a:ext cx="701292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need a quick refresher: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formulas are in order of the topics in the book: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Standard deviation and variance</a:t>
            </a:r>
          </a:p>
          <a:p>
            <a:pPr lvl="1"/>
            <a:r>
              <a:rPr lang="en-US" dirty="0"/>
              <a:t>T-test (for ANOVA, the other Compare-Means formula, please see book or ANOVA slides)</a:t>
            </a:r>
          </a:p>
          <a:p>
            <a:pPr lvl="1"/>
            <a:r>
              <a:rPr lang="en-US" dirty="0"/>
              <a:t>Regression components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variance—“good”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the preceding slide, you can see that for each X, the estimated Y is pretty close to the regression line.</a:t>
            </a:r>
          </a:p>
          <a:p>
            <a:r>
              <a:rPr lang="en-US" dirty="0"/>
              <a:t>Using information about variation from the mean in the X variable, we were able to estimate Y values that are very close to the observed Y in our data (the red lines are short). </a:t>
            </a:r>
          </a:p>
          <a:p>
            <a:r>
              <a:rPr lang="en-US" dirty="0"/>
              <a:t>This situation gives us a high R-squared, close to 1 (its maximum).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Regression variance—“bad”–big residuals!</a:t>
            </a:r>
          </a:p>
        </p:txBody>
      </p:sp>
      <p:pic>
        <p:nvPicPr>
          <p:cNvPr id="4" name="Content Placeholder 3" descr="R-squared B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874" y="1417638"/>
            <a:ext cx="6728252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 R-squared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previous slide you can see a situation that produces a low R-squared. The residuals are big—the observed Y in the data is generally very different—way off the mark—from our estimated Y on the regression line.</a:t>
            </a:r>
          </a:p>
          <a:p>
            <a:r>
              <a:rPr lang="en-US" dirty="0"/>
              <a:t>There is a lot of variance in Y that is NOT accounted for by the regression model. </a:t>
            </a:r>
          </a:p>
          <a:p>
            <a:r>
              <a:rPr lang="en-US" dirty="0"/>
              <a:t>The X variable does not account for very much of the variation in the Y variable.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Chi-square calculation: Step 1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First, the expected values for the Null Hypothesis</a:t>
            </a:r>
          </a:p>
          <a:p>
            <a:r>
              <a:rPr lang="en-US" dirty="0"/>
              <a:t>We compute the expected count for each cell of the table with the formula:</a:t>
            </a:r>
          </a:p>
          <a:p>
            <a:pPr lvl="1"/>
            <a:r>
              <a:rPr lang="en-US" dirty="0"/>
              <a:t>Expected count = (row total) x (column total)/n</a:t>
            </a:r>
          </a:p>
          <a:p>
            <a:r>
              <a:rPr lang="en-US" dirty="0"/>
              <a:t>So we look down the column at the column total (count); then we look  across the row at the row total (count).</a:t>
            </a:r>
          </a:p>
          <a:p>
            <a:r>
              <a:rPr lang="en-US" dirty="0"/>
              <a:t>Then we multiply these two numbers together and divide by n.</a:t>
            </a:r>
          </a:p>
          <a:p>
            <a:r>
              <a:rPr lang="en-US" dirty="0"/>
              <a:t>The quotient is the expected value (count) for the cell.</a:t>
            </a:r>
          </a:p>
        </p:txBody>
      </p:sp>
    </p:spTree>
    <p:extLst>
      <p:ext uri="{BB962C8B-B14F-4D97-AF65-F5344CB8AC3E}">
        <p14:creationId xmlns:p14="http://schemas.microsoft.com/office/powerpoint/2010/main" val="359463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Second, calculation of the test statistic, chi-square.</a:t>
            </a:r>
          </a:p>
          <a:p>
            <a:r>
              <a:rPr lang="en-US" dirty="0"/>
              <a:t>That involves: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the difference between observed and expected counts in each cell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Squaring that difference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Dividing by the expected count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Summing up all of these quotients for all of the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6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formula</a:t>
            </a:r>
          </a:p>
        </p:txBody>
      </p:sp>
      <p:pic>
        <p:nvPicPr>
          <p:cNvPr id="4" name="Content Placeholder 3" descr="chi-squ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720" y="1752600"/>
            <a:ext cx="6004560" cy="3352800"/>
          </a:xfrm>
        </p:spPr>
      </p:pic>
    </p:spTree>
    <p:extLst>
      <p:ext uri="{BB962C8B-B14F-4D97-AF65-F5344CB8AC3E}">
        <p14:creationId xmlns:p14="http://schemas.microsoft.com/office/powerpoint/2010/main" val="93494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 the left side: the symbol that looks like an X squared is </a:t>
            </a:r>
            <a:r>
              <a:rPr lang="el-GR" dirty="0"/>
              <a:t>χ</a:t>
            </a:r>
            <a:r>
              <a:rPr lang="en-US" dirty="0"/>
              <a:t>-squared, chi-squared, the test statistic for categorical data analysis.</a:t>
            </a:r>
          </a:p>
          <a:p>
            <a:r>
              <a:rPr lang="en-US" dirty="0"/>
              <a:t>On the right side: In each cell, we subtract expected count from observed count, square the difference, and divide by the expected count.</a:t>
            </a:r>
          </a:p>
          <a:p>
            <a:r>
              <a:rPr lang="en-US" dirty="0"/>
              <a:t>Then we sum the quotients for all the cells in the table. That is the value of chi-squared.</a:t>
            </a:r>
          </a:p>
          <a:p>
            <a:r>
              <a:rPr lang="en-US" dirty="0"/>
              <a:t>Look it up in the chi-square chart. (Degrees of freedom = (r -1)(c -1) where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are the numbers of rows and columns, NOT counting the totals.)</a:t>
            </a:r>
          </a:p>
          <a:p>
            <a:r>
              <a:rPr lang="en-US" dirty="0"/>
              <a:t>Big chi-squared…big discrepancy….low p-value….statistically significant: the DV distributions are different for different categories of the IV. </a:t>
            </a:r>
          </a:p>
        </p:txBody>
      </p:sp>
    </p:spTree>
    <p:extLst>
      <p:ext uri="{BB962C8B-B14F-4D97-AF65-F5344CB8AC3E}">
        <p14:creationId xmlns:p14="http://schemas.microsoft.com/office/powerpoint/2010/main" val="243960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all, folks!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ANOVA algorithm and formula, please see the text. </a:t>
            </a:r>
          </a:p>
          <a:p>
            <a:r>
              <a:rPr lang="en-US" dirty="0"/>
              <a:t>See also for details of how to compute the standard error for independent samples t-tests, when the sample size and variance of the two samples might be different.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population mean</a:t>
            </a:r>
          </a:p>
        </p:txBody>
      </p:sp>
      <p:pic>
        <p:nvPicPr>
          <p:cNvPr id="4" name="Content Placeholder 3" descr="3 e Mean-sample and p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783" y="1295400"/>
            <a:ext cx="6780434" cy="4267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Mean: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calculation for the mean for a sample or a population are identical. </a:t>
            </a:r>
          </a:p>
          <a:p>
            <a:r>
              <a:rPr lang="en-US" b="1" dirty="0"/>
              <a:t>Find the sum of all the values, and then divide the sum by the number of values (cases).</a:t>
            </a:r>
          </a:p>
          <a:p>
            <a:r>
              <a:rPr lang="en-US" dirty="0"/>
              <a:t>The only difference is the notation: </a:t>
            </a:r>
            <a:r>
              <a:rPr lang="el-GR" dirty="0"/>
              <a:t>μ</a:t>
            </a:r>
            <a:r>
              <a:rPr lang="en-US" dirty="0"/>
              <a:t> (“mu”) and N are used for the population parameter; X-bar and n are used for the sample statistic.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pic>
        <p:nvPicPr>
          <p:cNvPr id="4" name="Content Placeholder 3" descr="standard deviation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02"/>
          <a:stretch/>
        </p:blipFill>
        <p:spPr>
          <a:xfrm>
            <a:off x="675731" y="1431378"/>
            <a:ext cx="7792538" cy="399524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Deviation: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variance is the number we obtain with the formula before finding the SD by taking the positive square root.</a:t>
            </a:r>
          </a:p>
          <a:p>
            <a:r>
              <a:rPr lang="en-US" dirty="0"/>
              <a:t>The formulas for the population and a sample are slightly different in the division step (divide by (n – 1) for the sample). </a:t>
            </a:r>
          </a:p>
          <a:p>
            <a:r>
              <a:rPr lang="en-US" dirty="0"/>
              <a:t>When you use an online calculator, decide if you want the sample or the population SD.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</a:t>
            </a:r>
          </a:p>
        </p:txBody>
      </p:sp>
      <p:pic>
        <p:nvPicPr>
          <p:cNvPr id="4" name="Content Placeholder 3" descr="t-sc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745" y="2816050"/>
            <a:ext cx="1768510" cy="12258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T-test: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this formula X-bar is the sample value (could be a mean or the proportion for a binary with 0/1 codes).</a:t>
            </a:r>
          </a:p>
          <a:p>
            <a:r>
              <a:rPr lang="en-US" dirty="0"/>
              <a:t>Mu is a test value: usually if this is an independent samples t-test, mu is set at 0 (which means “no difference” in the outcomes for the two samples). Or mu could be a test value in a story problem.</a:t>
            </a:r>
          </a:p>
          <a:p>
            <a:r>
              <a:rPr lang="en-US" dirty="0"/>
              <a:t>The denominator is the standard error of the difference. If there are two samples with different sizes and/or variances, this value takes additional calculation—see the text.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standard error</a:t>
            </a:r>
          </a:p>
        </p:txBody>
      </p:sp>
      <p:pic>
        <p:nvPicPr>
          <p:cNvPr id="4" name="Content Placeholder 3" descr="estimated standard err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728" y="1524000"/>
            <a:ext cx="6784544" cy="381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1316</Words>
  <Application>Microsoft Office PowerPoint</Application>
  <PresentationFormat>On-screen Show (4:3)</PresentationFormat>
  <Paragraphs>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Formulas For Quick Review</vt:lpstr>
      <vt:lpstr>If you need a quick refresher:</vt:lpstr>
      <vt:lpstr>Sample and population mean</vt:lpstr>
      <vt:lpstr>Mean: comments</vt:lpstr>
      <vt:lpstr>Variance and Standard Deviation</vt:lpstr>
      <vt:lpstr>Standard Deviation: comments</vt:lpstr>
      <vt:lpstr>T-test</vt:lpstr>
      <vt:lpstr>T-test: comments</vt:lpstr>
      <vt:lpstr>Estimated standard error</vt:lpstr>
      <vt:lpstr>Estimated standard error</vt:lpstr>
      <vt:lpstr>Regression</vt:lpstr>
      <vt:lpstr>Pearson Correlation Coefficient</vt:lpstr>
      <vt:lpstr>What happens when we multiply the z-scores for each case?</vt:lpstr>
      <vt:lpstr>Regression line: slope coefficient</vt:lpstr>
      <vt:lpstr>Regression line: slope for Y regressed on X</vt:lpstr>
      <vt:lpstr>Constant term</vt:lpstr>
      <vt:lpstr>Regression: the constant term</vt:lpstr>
      <vt:lpstr>R-squared</vt:lpstr>
      <vt:lpstr>R-squared: good/regression variance</vt:lpstr>
      <vt:lpstr>Regression variance—“good”</vt:lpstr>
      <vt:lpstr>Regression variance—“bad”–big residuals!</vt:lpstr>
      <vt:lpstr>A low R-squared</vt:lpstr>
      <vt:lpstr>Chi-square calculation: Step 1</vt:lpstr>
      <vt:lpstr>Chi-square: Step 2</vt:lpstr>
      <vt:lpstr>Chi-square formula</vt:lpstr>
      <vt:lpstr>Formula explained</vt:lpstr>
      <vt:lpstr>That’s all, folks!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Formulas</dc:title>
  <dc:creator>owner</dc:creator>
  <cp:lastModifiedBy>Carli Hansen</cp:lastModifiedBy>
  <cp:revision>15</cp:revision>
  <dcterms:created xsi:type="dcterms:W3CDTF">2022-09-17T18:55:40Z</dcterms:created>
  <dcterms:modified xsi:type="dcterms:W3CDTF">2022-12-06T19:05:33Z</dcterms:modified>
</cp:coreProperties>
</file>